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59" r:id="rId5"/>
    <p:sldId id="261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10/19/2010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10/19/2010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10/19/2010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10/19/2010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10/19/2010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10/19/2010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10/19/2010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10/19/2010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10/19/2010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10/19/2010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10/19/2010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10/19/2010</a:t>
            </a:r>
          </a:p>
        </p:txBody>
      </p:sp>
      <p:sp>
        <p:nvSpPr>
          <p:cNvPr id="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file:///\\WjcFs01\WJCC\DavenportH\JHS\Everest%20Trek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hyperlink" Target="http://wjcdestiny01.wjcc.k12.va.us/common/servlet/presenthomeform.do;jsessionid=FE0272E335CCCA93CB2A5C551B7F04B5?l2m=Home&amp;tm=Home&amp;l2m=Home" TargetMode="External"/><Relationship Id="rId7" Type="http://schemas.openxmlformats.org/officeDocument/2006/relationships/hyperlink" Target="http://www.worldbookonline.com/advanced/home" TargetMode="External"/><Relationship Id="rId12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11" Type="http://schemas.openxmlformats.org/officeDocument/2006/relationships/hyperlink" Target="http://find.galegroup.com/menu/commonmenu.do?userGroupName=va_s_131_0202&amp;finalAuth=true" TargetMode="External"/><Relationship Id="rId5" Type="http://schemas.openxmlformats.org/officeDocument/2006/relationships/hyperlink" Target="http://www.wrl.org/index.html" TargetMode="External"/><Relationship Id="rId10" Type="http://schemas.openxmlformats.org/officeDocument/2006/relationships/image" Target="../media/image6.gif"/><Relationship Id="rId4" Type="http://schemas.openxmlformats.org/officeDocument/2006/relationships/image" Target="../media/image3.gif"/><Relationship Id="rId9" Type="http://schemas.openxmlformats.org/officeDocument/2006/relationships/hyperlink" Target="http://elibrary.bigchalk.com/elibweb/elib/do/search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10.jpeg"/><Relationship Id="rId2" Type="http://schemas.openxmlformats.org/officeDocument/2006/relationships/hyperlink" Target="http://www.pbs.org/wgbh/pages/frontline/everest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panoramas.dk/fullscreen2/full22.html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www.pbs.org/wgbh/nova/everest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news.nationalgeographic.com/news/2002/05/0507_020507_sherpas.html" TargetMode="External"/><Relationship Id="rId13" Type="http://schemas.openxmlformats.org/officeDocument/2006/relationships/image" Target="../media/image16.gif"/><Relationship Id="rId3" Type="http://schemas.openxmlformats.org/officeDocument/2006/relationships/image" Target="../media/image11.jpeg"/><Relationship Id="rId7" Type="http://schemas.openxmlformats.org/officeDocument/2006/relationships/image" Target="../media/image13.gif"/><Relationship Id="rId12" Type="http://schemas.openxmlformats.org/officeDocument/2006/relationships/hyperlink" Target="http://www.princeton.edu/~oa/safety/hypocold.shtml" TargetMode="External"/><Relationship Id="rId2" Type="http://schemas.openxmlformats.org/officeDocument/2006/relationships/hyperlink" Target="http://amsglossary.allenpress.com/glossary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everestnews.com/" TargetMode="External"/><Relationship Id="rId11" Type="http://schemas.openxmlformats.org/officeDocument/2006/relationships/image" Target="../media/image15.png"/><Relationship Id="rId5" Type="http://schemas.openxmlformats.org/officeDocument/2006/relationships/image" Target="../media/image12.jpeg"/><Relationship Id="rId10" Type="http://schemas.openxmlformats.org/officeDocument/2006/relationships/hyperlink" Target="http://www.nlm.nih.gov/medlineplus/" TargetMode="External"/><Relationship Id="rId4" Type="http://schemas.openxmlformats.org/officeDocument/2006/relationships/hyperlink" Target="http://climate.virginia.edu/index.htm" TargetMode="External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harma-haven.org/tibetan/prayer-wheel.htm" TargetMode="External"/><Relationship Id="rId13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19.png"/><Relationship Id="rId12" Type="http://schemas.openxmlformats.org/officeDocument/2006/relationships/hyperlink" Target="http://www.tibet.net/en/index.php?id=8&amp;rmenuid=8" TargetMode="External"/><Relationship Id="rId2" Type="http://schemas.openxmlformats.org/officeDocument/2006/relationships/hyperlink" Target="http://www.mountainmadness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uddhanet.net/e-learning/history/b_prayer.htm" TargetMode="External"/><Relationship Id="rId11" Type="http://schemas.openxmlformats.org/officeDocument/2006/relationships/image" Target="../media/image21.gif"/><Relationship Id="rId5" Type="http://schemas.openxmlformats.org/officeDocument/2006/relationships/image" Target="../media/image18.jpeg"/><Relationship Id="rId10" Type="http://schemas.openxmlformats.org/officeDocument/2006/relationships/hyperlink" Target="http://www.peakware.com/" TargetMode="External"/><Relationship Id="rId4" Type="http://schemas.openxmlformats.org/officeDocument/2006/relationships/hyperlink" Target="http://www.alpineascents.com/" TargetMode="External"/><Relationship Id="rId9" Type="http://schemas.openxmlformats.org/officeDocument/2006/relationships/image" Target="../media/image2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hyperlink" Target="http://citationmachine.net/index2.php?start=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gif"/><Relationship Id="rId4" Type="http://schemas.openxmlformats.org/officeDocument/2006/relationships/hyperlink" Target="http://www.easybib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Mt. Everest/Nonfiction Unit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2800" dirty="0" smtClean="0">
                <a:solidFill>
                  <a:schemeClr val="bg1"/>
                </a:solidFill>
              </a:rPr>
              <a:t>Glennon/Wilson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2800" y="3581400"/>
            <a:ext cx="2133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2" action="ppaction://hlinkfile"/>
              </a:rPr>
              <a:t>Assignment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Databases and Catalogs</a:t>
            </a:r>
          </a:p>
        </p:txBody>
      </p:sp>
      <p:graphicFrame>
        <p:nvGraphicFramePr>
          <p:cNvPr id="4" name="Group 3"/>
          <p:cNvGraphicFramePr>
            <a:graphicFrameLocks noGrp="1"/>
          </p:cNvGraphicFramePr>
          <p:nvPr>
            <p:ph idx="4294967295"/>
          </p:nvPr>
        </p:nvGraphicFramePr>
        <p:xfrm>
          <a:off x="457200" y="1600200"/>
          <a:ext cx="8229600" cy="3571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743200"/>
                <a:gridCol w="13716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Link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JHS Library Catalog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 to Catalog, then to </a:t>
                      </a:r>
                      <a:r>
                        <a:rPr lang="en-US" dirty="0" err="1" smtClean="0"/>
                        <a:t>Webpath</a:t>
                      </a:r>
                      <a:r>
                        <a:rPr lang="en-US" dirty="0" smtClean="0"/>
                        <a:t> Express to find websites</a:t>
                      </a:r>
                      <a:r>
                        <a:rPr lang="en-US" baseline="0" dirty="0" smtClean="0"/>
                        <a:t> you can trust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WRL Website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Must have</a:t>
                      </a:r>
                      <a:r>
                        <a:rPr lang="en-US" baseline="0" dirty="0" smtClean="0"/>
                        <a:t> a WRL card to use Online Resources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World</a:t>
                      </a:r>
                      <a:r>
                        <a:rPr lang="en-US" baseline="0" dirty="0" smtClean="0"/>
                        <a:t> Book Online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Access to thousands</a:t>
                      </a:r>
                      <a:r>
                        <a:rPr lang="en-US" baseline="0" dirty="0" smtClean="0"/>
                        <a:t> of reference sources, primary sources, and current information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E-Library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Search newspapers, magazines, books, and much more</a:t>
                      </a:r>
                      <a:r>
                        <a:rPr lang="en-US" baseline="0" dirty="0" smtClean="0"/>
                        <a:t> for current information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Gale Virtual Reference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Search a wide variety of databases at one time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105" name="Picture 4" descr="library_catalog.gif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2057400"/>
            <a:ext cx="304800" cy="304800"/>
          </a:xfrm>
          <a:prstGeom prst="rect">
            <a:avLst/>
          </a:prstGeom>
          <a:noFill/>
        </p:spPr>
      </p:pic>
      <p:pic>
        <p:nvPicPr>
          <p:cNvPr id="3106" name="Picture 5" descr="wrl.gif">
            <a:hlinkClick r:id="rId5"/>
          </p:cNvPr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2819400"/>
            <a:ext cx="1371600" cy="330200"/>
          </a:xfrm>
          <a:prstGeom prst="rect">
            <a:avLst/>
          </a:prstGeom>
          <a:noFill/>
        </p:spPr>
      </p:pic>
      <p:pic>
        <p:nvPicPr>
          <p:cNvPr id="3107" name="Picture 6" descr="worldbook.gif">
            <a:hlinkClick r:id="rId7"/>
          </p:cNvPr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429000" y="3352800"/>
            <a:ext cx="801688" cy="481013"/>
          </a:xfrm>
          <a:prstGeom prst="rect">
            <a:avLst/>
          </a:prstGeom>
          <a:noFill/>
        </p:spPr>
      </p:pic>
      <p:pic>
        <p:nvPicPr>
          <p:cNvPr id="3108" name="Picture 7" descr="elibrary.gif">
            <a:hlinkClick r:id="rId9"/>
          </p:cNvPr>
          <p:cNvPicPr>
            <a:picLocks noChangeAspect="1"/>
          </p:cNvPicPr>
          <p:nvPr/>
        </p:nvPicPr>
        <p:blipFill>
          <a:blip r:embed="rId10" cstate="print"/>
          <a:srcRect t="13078" b="21529"/>
          <a:stretch>
            <a:fillRect/>
          </a:stretch>
        </p:blipFill>
        <p:spPr bwMode="auto">
          <a:xfrm>
            <a:off x="3429000" y="3962400"/>
            <a:ext cx="890588" cy="381000"/>
          </a:xfrm>
          <a:prstGeom prst="rect">
            <a:avLst/>
          </a:prstGeom>
          <a:noFill/>
        </p:spPr>
      </p:pic>
      <p:pic>
        <p:nvPicPr>
          <p:cNvPr id="3109" name="Picture 8" descr="gale.gif">
            <a:hlinkClick r:id="rId11"/>
          </p:cNvPr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57600" y="4648200"/>
            <a:ext cx="381000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14400" y="1295400"/>
          <a:ext cx="7467600" cy="29921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89200"/>
                <a:gridCol w="2489200"/>
                <a:gridCol w="248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Website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Frontline/PBS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This</a:t>
                      </a:r>
                      <a:r>
                        <a:rPr lang="en-US" sz="1400" baseline="0" dirty="0" smtClean="0"/>
                        <a:t> website contains  stories about the  ill-fated 1996 Mt. Everest climb.   Find a timeline, video clips,  and survivors’ stories.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NOVA/PBS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Companion  website  to the PBS programs</a:t>
                      </a:r>
                      <a:r>
                        <a:rPr lang="en-US" sz="1400" baseline="0" dirty="0" smtClean="0"/>
                        <a:t> “Lost on Everest” and “Everest: The Death Zone.”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Panorama.com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Enjoy a</a:t>
                      </a:r>
                      <a:r>
                        <a:rPr lang="en-US" sz="1400" baseline="0" dirty="0" smtClean="0"/>
                        <a:t> 360 degree panoramic view from the summit of Mt. Everest.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Multimedia Resources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 descr="h_logo.gif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1828800"/>
            <a:ext cx="1981200" cy="514350"/>
          </a:xfrm>
          <a:prstGeom prst="rect">
            <a:avLst/>
          </a:prstGeom>
        </p:spPr>
      </p:pic>
      <p:pic>
        <p:nvPicPr>
          <p:cNvPr id="5" name="Picture 4" descr="images.jpg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86200" y="2895600"/>
            <a:ext cx="1390650" cy="542925"/>
          </a:xfrm>
          <a:prstGeom prst="rect">
            <a:avLst/>
          </a:prstGeom>
        </p:spPr>
      </p:pic>
      <p:pic>
        <p:nvPicPr>
          <p:cNvPr id="7" name="Picture 6" descr="thumbnailCARRTIC8.jpg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91000" y="3638550"/>
            <a:ext cx="762000" cy="571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Related Websites</a:t>
            </a:r>
          </a:p>
        </p:txBody>
      </p:sp>
      <p:graphicFrame>
        <p:nvGraphicFramePr>
          <p:cNvPr id="4" name="Group 3"/>
          <p:cNvGraphicFramePr>
            <a:graphicFrameLocks noGrp="1"/>
          </p:cNvGraphicFramePr>
          <p:nvPr>
            <p:ph idx="4294967295"/>
          </p:nvPr>
        </p:nvGraphicFramePr>
        <p:xfrm>
          <a:off x="457200" y="1219200"/>
          <a:ext cx="8458201" cy="501172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181525"/>
                <a:gridCol w="1707160"/>
                <a:gridCol w="3569516"/>
              </a:tblGrid>
              <a:tr h="37876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Website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378764">
                <a:tc>
                  <a:txBody>
                    <a:bodyPr/>
                    <a:lstStyle/>
                    <a:p>
                      <a:r>
                        <a:rPr lang="en-US" dirty="0" smtClean="0"/>
                        <a:t>American Meteorological</a:t>
                      </a:r>
                      <a:r>
                        <a:rPr lang="en-US" baseline="0" dirty="0" smtClean="0"/>
                        <a:t> Society Glossary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This glossary</a:t>
                      </a:r>
                      <a:r>
                        <a:rPr lang="en-US" baseline="0" dirty="0" smtClean="0"/>
                        <a:t> by the AMS contains more than 12,000 meteorological terms.</a:t>
                      </a:r>
                      <a:endParaRPr lang="en-US" dirty="0"/>
                    </a:p>
                  </a:txBody>
                  <a:tcPr/>
                </a:tc>
              </a:tr>
              <a:tr h="378764">
                <a:tc>
                  <a:txBody>
                    <a:bodyPr/>
                    <a:lstStyle/>
                    <a:p>
                      <a:r>
                        <a:rPr lang="en-US" dirty="0" smtClean="0"/>
                        <a:t>University of</a:t>
                      </a:r>
                      <a:r>
                        <a:rPr lang="en-US" baseline="0" dirty="0" smtClean="0"/>
                        <a:t> Virginia Climatology Office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This site by the</a:t>
                      </a:r>
                      <a:r>
                        <a:rPr lang="en-US" sz="1200" b="0" baseline="0" dirty="0" smtClean="0"/>
                        <a:t> University of Virginia offers </a:t>
                      </a:r>
                      <a:r>
                        <a:rPr lang="en-US" sz="1200" b="0" dirty="0" smtClean="0"/>
                        <a:t>government, educational, industry, media, and individual clients with information on the impact of weather and climate on economic and ecologic systems.</a:t>
                      </a:r>
                      <a:endParaRPr lang="en-US" sz="1200" b="0" dirty="0"/>
                    </a:p>
                  </a:txBody>
                  <a:tcPr/>
                </a:tc>
              </a:tr>
              <a:tr h="378764">
                <a:tc>
                  <a:txBody>
                    <a:bodyPr/>
                    <a:lstStyle/>
                    <a:p>
                      <a:r>
                        <a:rPr lang="en-US" dirty="0" smtClean="0"/>
                        <a:t>EverestNews.com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/>
                        <a:t>This website</a:t>
                      </a:r>
                      <a:r>
                        <a:rPr lang="en-US" sz="1200" b="0" baseline="0" dirty="0" smtClean="0"/>
                        <a:t> features current information about climbs on Mt. Everest, links to mountaineering  equipment,  list of the seven summits, and other interesting information.</a:t>
                      </a:r>
                      <a:endParaRPr lang="en-US" sz="1200" b="0" dirty="0"/>
                    </a:p>
                  </a:txBody>
                  <a:tcPr/>
                </a:tc>
              </a:tr>
              <a:tr h="378764"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</a:t>
                      </a:r>
                      <a:r>
                        <a:rPr lang="en-US" baseline="0" dirty="0" smtClean="0"/>
                        <a:t>geographic.com “The </a:t>
                      </a:r>
                      <a:r>
                        <a:rPr lang="en-US" baseline="0" dirty="0" err="1" smtClean="0"/>
                        <a:t>Sherpas</a:t>
                      </a:r>
                      <a:r>
                        <a:rPr lang="en-US" baseline="0" dirty="0" smtClean="0"/>
                        <a:t> of Mt. Everest”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/>
                        <a:t>This article focuses</a:t>
                      </a:r>
                      <a:r>
                        <a:rPr lang="en-US" sz="1600" b="0" baseline="0" dirty="0" smtClean="0"/>
                        <a:t> on the Sherpa people and their connection to Mt. Everest.</a:t>
                      </a:r>
                    </a:p>
                  </a:txBody>
                  <a:tcPr/>
                </a:tc>
              </a:tr>
              <a:tr h="378764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Medline Plus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baseline="0" dirty="0" smtClean="0"/>
                        <a:t>This medical site is a service of the U.S. National Library of Medicine and the National Institutes of Health.</a:t>
                      </a:r>
                    </a:p>
                  </a:txBody>
                  <a:tcPr/>
                </a:tc>
              </a:tr>
              <a:tr h="378764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Outdoor Action</a:t>
                      </a:r>
                      <a:endParaRPr lang="en-US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baseline="0" dirty="0" smtClean="0"/>
                        <a:t>Guide to hypothermia and cold weather injuries.</a:t>
                      </a:r>
                      <a:endParaRPr lang="en-US" sz="1400" b="0" baseline="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 descr="glossary_ad_small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1" y="1698752"/>
            <a:ext cx="990600" cy="739648"/>
          </a:xfrm>
          <a:prstGeom prst="rect">
            <a:avLst/>
          </a:prstGeom>
        </p:spPr>
      </p:pic>
      <p:pic>
        <p:nvPicPr>
          <p:cNvPr id="6" name="Picture 5" descr="WebsiteLogo2.jpg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33800" y="2667000"/>
            <a:ext cx="1375886" cy="669124"/>
          </a:xfrm>
          <a:prstGeom prst="rect">
            <a:avLst/>
          </a:prstGeom>
        </p:spPr>
      </p:pic>
      <p:pic>
        <p:nvPicPr>
          <p:cNvPr id="7" name="Picture 6" descr="logo-on.gif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33800" y="3733800"/>
            <a:ext cx="1600200" cy="381000"/>
          </a:xfrm>
          <a:prstGeom prst="rect">
            <a:avLst/>
          </a:prstGeom>
        </p:spPr>
      </p:pic>
      <p:pic>
        <p:nvPicPr>
          <p:cNvPr id="8" name="Picture 7" descr="natgeo.jpg">
            <a:hlinkClick r:id="rId8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114800" y="4419600"/>
            <a:ext cx="627343" cy="524500"/>
          </a:xfrm>
          <a:prstGeom prst="rect">
            <a:avLst/>
          </a:prstGeom>
        </p:spPr>
      </p:pic>
      <p:pic>
        <p:nvPicPr>
          <p:cNvPr id="9" name="Picture 8" descr="m_logo_primary.png">
            <a:hlinkClick r:id="rId10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810000" y="5181600"/>
            <a:ext cx="1362075" cy="326898"/>
          </a:xfrm>
          <a:prstGeom prst="rect">
            <a:avLst/>
          </a:prstGeom>
        </p:spPr>
      </p:pic>
      <p:pic>
        <p:nvPicPr>
          <p:cNvPr id="10" name="Picture 9" descr="oalogoreverse.gif">
            <a:hlinkClick r:id="rId12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114801" y="5847947"/>
            <a:ext cx="533399" cy="275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Related Websites</a:t>
            </a:r>
          </a:p>
        </p:txBody>
      </p:sp>
      <p:graphicFrame>
        <p:nvGraphicFramePr>
          <p:cNvPr id="4" name="Group 3"/>
          <p:cNvGraphicFramePr>
            <a:graphicFrameLocks noGrp="1"/>
          </p:cNvGraphicFramePr>
          <p:nvPr>
            <p:ph idx="4294967295"/>
          </p:nvPr>
        </p:nvGraphicFramePr>
        <p:xfrm>
          <a:off x="457200" y="1219200"/>
          <a:ext cx="8458201" cy="47983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181525"/>
                <a:gridCol w="1707160"/>
                <a:gridCol w="3569516"/>
              </a:tblGrid>
              <a:tr h="37876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Website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3787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Mountain</a:t>
                      </a:r>
                      <a:r>
                        <a:rPr lang="en-US" baseline="0" dirty="0" smtClean="0"/>
                        <a:t> Madness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Adventure travel company</a:t>
                      </a:r>
                      <a:r>
                        <a:rPr lang="en-US" sz="1400" baseline="0" dirty="0" smtClean="0"/>
                        <a:t>.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8764">
                <a:tc>
                  <a:txBody>
                    <a:bodyPr/>
                    <a:lstStyle/>
                    <a:p>
                      <a:r>
                        <a:rPr lang="en-US" dirty="0" smtClean="0"/>
                        <a:t>Alpine</a:t>
                      </a:r>
                      <a:r>
                        <a:rPr lang="en-US" baseline="0" dirty="0" smtClean="0"/>
                        <a:t> Ascents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Adventure travel</a:t>
                      </a:r>
                      <a:r>
                        <a:rPr lang="en-US" sz="1400" b="0" baseline="0" dirty="0" smtClean="0"/>
                        <a:t> company.</a:t>
                      </a:r>
                    </a:p>
                    <a:p>
                      <a:endParaRPr lang="en-US" sz="1400" b="0" dirty="0"/>
                    </a:p>
                  </a:txBody>
                  <a:tcPr/>
                </a:tc>
              </a:tr>
              <a:tr h="378764">
                <a:tc>
                  <a:txBody>
                    <a:bodyPr/>
                    <a:lstStyle/>
                    <a:p>
                      <a:r>
                        <a:rPr lang="en-US" dirty="0" smtClean="0"/>
                        <a:t>Buddhist Studies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Information about Tibetan Prayer wheels.</a:t>
                      </a:r>
                    </a:p>
                    <a:p>
                      <a:endParaRPr lang="en-US" sz="1400" b="0" dirty="0"/>
                    </a:p>
                  </a:txBody>
                  <a:tcPr/>
                </a:tc>
              </a:tr>
              <a:tr h="378764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The Prayer Wheel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baseline="0" dirty="0" smtClean="0"/>
                        <a:t>Overview and information about Prayer Wheels (</a:t>
                      </a:r>
                      <a:r>
                        <a:rPr lang="en-US" sz="1600" b="0" i="1" baseline="0" dirty="0" smtClean="0"/>
                        <a:t>Mani</a:t>
                      </a:r>
                      <a:r>
                        <a:rPr lang="en-US" sz="1600" b="0" i="0" baseline="0" dirty="0" smtClean="0"/>
                        <a:t>)</a:t>
                      </a:r>
                      <a:endParaRPr lang="en-US" sz="1600" b="0" baseline="0" dirty="0" smtClean="0"/>
                    </a:p>
                  </a:txBody>
                  <a:tcPr/>
                </a:tc>
              </a:tr>
              <a:tr h="378764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Peakware.com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Peakware</a:t>
                      </a:r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is a mountain and mountaineering resource, featuring descriptions, photos, maps, routes, trip reports, guidebooks and more</a:t>
                      </a:r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600" b="0" baseline="0" dirty="0" smtClean="0"/>
                    </a:p>
                  </a:txBody>
                  <a:tcPr/>
                </a:tc>
              </a:tr>
              <a:tr h="378764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Central Tibetan Administration Official Website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baseline="0" dirty="0" smtClean="0"/>
                        <a:t>The CTA </a:t>
                      </a:r>
                      <a:r>
                        <a:rPr lang="en-US" sz="1600" dirty="0" smtClean="0"/>
                        <a:t>attends to the welfare of the Tibetan exile community in India, and this link </a:t>
                      </a:r>
                      <a:r>
                        <a:rPr lang="en-US" sz="1600" b="0" baseline="0" dirty="0" smtClean="0"/>
                        <a:t>provides quick information about Tibet.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9" descr="mm_hdr1b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 l="4140" t="2239" r="24522" b="14179"/>
          <a:stretch>
            <a:fillRect/>
          </a:stretch>
        </p:blipFill>
        <p:spPr>
          <a:xfrm>
            <a:off x="4191000" y="1676400"/>
            <a:ext cx="457200" cy="457200"/>
          </a:xfrm>
          <a:prstGeom prst="rect">
            <a:avLst/>
          </a:prstGeom>
        </p:spPr>
      </p:pic>
      <p:pic>
        <p:nvPicPr>
          <p:cNvPr id="11" name="Picture 10" descr="AAscentsLogo_BW_REV.jpg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91000" y="2209800"/>
            <a:ext cx="457200" cy="398721"/>
          </a:xfrm>
          <a:prstGeom prst="rect">
            <a:avLst/>
          </a:prstGeom>
        </p:spPr>
      </p:pic>
      <p:pic>
        <p:nvPicPr>
          <p:cNvPr id="12" name="Picture 11" descr="untitled.bmp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91000" y="2743200"/>
            <a:ext cx="381000" cy="385762"/>
          </a:xfrm>
          <a:prstGeom prst="rect">
            <a:avLst/>
          </a:prstGeom>
        </p:spPr>
      </p:pic>
      <p:pic>
        <p:nvPicPr>
          <p:cNvPr id="13" name="Picture 12" descr="sm-hand-wheel.gif">
            <a:hlinkClick r:id="rId8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1658784">
            <a:off x="4284135" y="3147265"/>
            <a:ext cx="296980" cy="802946"/>
          </a:xfrm>
          <a:prstGeom prst="rect">
            <a:avLst/>
          </a:prstGeom>
        </p:spPr>
      </p:pic>
      <p:pic>
        <p:nvPicPr>
          <p:cNvPr id="14" name="Picture 13" descr="logo_small.gif">
            <a:hlinkClick r:id="rId10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114800" y="4009864"/>
            <a:ext cx="685800" cy="581186"/>
          </a:xfrm>
          <a:prstGeom prst="rect">
            <a:avLst/>
          </a:prstGeom>
        </p:spPr>
      </p:pic>
      <p:pic>
        <p:nvPicPr>
          <p:cNvPr id="9" name="Picture 8" descr="images.jpg">
            <a:hlinkClick r:id="rId12"/>
          </p:cNvPr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191000" y="5029200"/>
            <a:ext cx="571500" cy="4945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Citation Help</a:t>
            </a:r>
          </a:p>
        </p:txBody>
      </p:sp>
      <p:graphicFrame>
        <p:nvGraphicFramePr>
          <p:cNvPr id="4" name="Group 3"/>
          <p:cNvGraphicFramePr>
            <a:graphicFrameLocks noGrp="1"/>
          </p:cNvGraphicFramePr>
          <p:nvPr>
            <p:ph idx="4294967295"/>
          </p:nvPr>
        </p:nvGraphicFramePr>
        <p:xfrm>
          <a:off x="457200" y="1600200"/>
          <a:ext cx="7162800" cy="1651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200400"/>
                <a:gridCol w="3962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Website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Link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Citation Machine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Easy Bib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113" name="Picture 4" descr="citation_machine.gif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057400"/>
            <a:ext cx="1828800" cy="525463"/>
          </a:xfrm>
          <a:prstGeom prst="rect">
            <a:avLst/>
          </a:prstGeom>
          <a:noFill/>
        </p:spPr>
      </p:pic>
      <p:pic>
        <p:nvPicPr>
          <p:cNvPr id="4114" name="Picture 5" descr="easybib_logo.gif">
            <a:hlinkClick r:id="rId4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2667000"/>
            <a:ext cx="1590675" cy="427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thfinder Templat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Pathfinder Template</Template>
  <TotalTime>425</TotalTime>
  <Words>391</Words>
  <Application>Microsoft Office PowerPoint</Application>
  <PresentationFormat>On-screen Show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Pathfinder Template</vt:lpstr>
      <vt:lpstr>Mt. Everest/Nonfiction Unit Glennon/Wilson</vt:lpstr>
      <vt:lpstr>Databases and Catalogs</vt:lpstr>
      <vt:lpstr>Multimedia Resources</vt:lpstr>
      <vt:lpstr>Related Websites</vt:lpstr>
      <vt:lpstr>Related Websites</vt:lpstr>
      <vt:lpstr>Citation Help</vt:lpstr>
    </vt:vector>
  </TitlesOfParts>
  <Company>WJCC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Mt. Everest/Nonfiction Unit Glennon/Wilson</dc:title>
  <dc:creator>Department of Technology</dc:creator>
  <cp:lastModifiedBy>Department of Technology</cp:lastModifiedBy>
  <cp:revision>45</cp:revision>
  <dcterms:created xsi:type="dcterms:W3CDTF">2011-01-28T17:30:46Z</dcterms:created>
  <dcterms:modified xsi:type="dcterms:W3CDTF">2011-02-02T15:18:29Z</dcterms:modified>
</cp:coreProperties>
</file>